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90" r:id="rId4"/>
    <p:sldId id="259" r:id="rId5"/>
    <p:sldId id="284" r:id="rId6"/>
    <p:sldId id="260" r:id="rId7"/>
    <p:sldId id="285" r:id="rId8"/>
    <p:sldId id="286" r:id="rId9"/>
    <p:sldId id="287" r:id="rId10"/>
    <p:sldId id="288" r:id="rId11"/>
    <p:sldId id="28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7F14A-9AAF-4858-8CEC-4CC7CC49D712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9F6C0-46C8-4EB5-B0DE-EAF6E90EF6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9F6C0-46C8-4EB5-B0DE-EAF6E90EF66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C4144E-DCA3-4FCE-B056-831BB2F9988A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C56FC5-063C-45F0-97E2-A53396348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ysuradze@cs.msu.s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Знакомство со студентами</a:t>
            </a:r>
            <a:endParaRPr lang="ru-R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Межфакультетский курс «Современный </a:t>
            </a:r>
            <a:r>
              <a:rPr lang="ru-RU" dirty="0" smtClean="0"/>
              <a:t>анализ данных в различных предметных областях:  технологии, практика, </a:t>
            </a:r>
            <a:r>
              <a:rPr lang="ru-RU" dirty="0" smtClean="0"/>
              <a:t>применение»</a:t>
            </a:r>
            <a:endParaRPr lang="en-US" dirty="0" smtClean="0"/>
          </a:p>
          <a:p>
            <a:r>
              <a:rPr lang="ru-RU" dirty="0" smtClean="0"/>
              <a:t>А. И</a:t>
            </a:r>
            <a:r>
              <a:rPr lang="ru-RU" dirty="0" smtClean="0"/>
              <a:t>. </a:t>
            </a:r>
            <a:r>
              <a:rPr lang="ru-RU" dirty="0" err="1" smtClean="0"/>
              <a:t>Майсурадзе</a:t>
            </a:r>
            <a:r>
              <a:rPr lang="ru-RU" dirty="0" smtClean="0"/>
              <a:t>, О. В. </a:t>
            </a:r>
            <a:r>
              <a:rPr lang="ru-RU" dirty="0" err="1" smtClean="0"/>
              <a:t>Сенько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знаний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Теоретический минимум</a:t>
            </a:r>
          </a:p>
          <a:p>
            <a:pPr lvl="1"/>
            <a:r>
              <a:rPr lang="ru-RU" dirty="0" smtClean="0"/>
              <a:t>Основные понятия ИАД (что и зачем), их взаимосвязь</a:t>
            </a:r>
          </a:p>
          <a:p>
            <a:pPr lvl="1"/>
            <a:r>
              <a:rPr lang="ru-RU" dirty="0" smtClean="0"/>
              <a:t>Это обязательные знания для положительной оценки</a:t>
            </a:r>
          </a:p>
          <a:p>
            <a:r>
              <a:rPr lang="ru-RU" dirty="0" smtClean="0"/>
              <a:t>Повод начать беседу</a:t>
            </a:r>
          </a:p>
          <a:p>
            <a:pPr lvl="1"/>
            <a:r>
              <a:rPr lang="ru-RU" dirty="0" smtClean="0"/>
              <a:t>Заявка на проект в предметной области студента</a:t>
            </a:r>
          </a:p>
          <a:p>
            <a:pPr lvl="1"/>
            <a:r>
              <a:rPr lang="ru-RU" dirty="0" smtClean="0"/>
              <a:t>Вопросы по курсу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ходе курса будет развиваться разные методологии. Соответственно, будут упоминаться технологии и конкретные программные продукты, позволяющие автоматизировать работу в рамках таких методологий.</a:t>
            </a:r>
          </a:p>
          <a:p>
            <a:r>
              <a:rPr lang="ru-RU" dirty="0" smtClean="0"/>
              <a:t>На экзамене не требуется уметь этими продуктами пользоваться.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Давайте познакомимся!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992" y="1412776"/>
            <a:ext cx="4644008" cy="4525963"/>
          </a:xfrm>
        </p:spPr>
        <p:txBody>
          <a:bodyPr>
            <a:normAutofit/>
          </a:bodyPr>
          <a:lstStyle/>
          <a:p>
            <a:r>
              <a:rPr lang="ru-RU" dirty="0" err="1" smtClean="0"/>
              <a:t>Арч</a:t>
            </a:r>
            <a:r>
              <a:rPr lang="ru-RU" sz="4400" b="1" i="1" dirty="0" err="1" smtClean="0"/>
              <a:t>и</a:t>
            </a:r>
            <a:r>
              <a:rPr lang="ru-RU" dirty="0" err="1" smtClean="0"/>
              <a:t>л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Ив</a:t>
            </a:r>
            <a:r>
              <a:rPr lang="ru-RU" sz="4400" b="1" i="1" dirty="0" err="1" smtClean="0"/>
              <a:t>е</a:t>
            </a:r>
            <a:r>
              <a:rPr lang="ru-RU" dirty="0" err="1" smtClean="0"/>
              <a:t>риевич</a:t>
            </a:r>
            <a:r>
              <a:rPr lang="ru-RU" dirty="0" smtClean="0"/>
              <a:t> </a:t>
            </a:r>
            <a:r>
              <a:rPr lang="ru-RU" dirty="0" err="1" smtClean="0"/>
              <a:t>Майсур</a:t>
            </a:r>
            <a:r>
              <a:rPr lang="ru-RU" sz="4400" b="1" i="1" dirty="0" err="1" smtClean="0"/>
              <a:t>а</a:t>
            </a:r>
            <a:r>
              <a:rPr lang="ru-RU" dirty="0" err="1" smtClean="0"/>
              <a:t>дзе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МГУ, МФТИ, ВШЭ</a:t>
            </a:r>
            <a:endParaRPr lang="en-US" dirty="0" smtClean="0"/>
          </a:p>
          <a:p>
            <a:r>
              <a:rPr lang="ru-RU" dirty="0" smtClean="0"/>
              <a:t>Доцент</a:t>
            </a:r>
          </a:p>
          <a:p>
            <a:r>
              <a:rPr lang="ru-RU" dirty="0" smtClean="0"/>
              <a:t>К. ф.-м. н.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40768"/>
            <a:ext cx="31718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Интеллектуальный анализ данных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696" y="1340768"/>
            <a:ext cx="8686800" cy="530383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Существуют разные точки зрения на понятие ИАД (разные системы понятий)</a:t>
            </a:r>
          </a:p>
          <a:p>
            <a:pPr lvl="1"/>
            <a:r>
              <a:rPr lang="ru-RU" dirty="0" smtClean="0"/>
              <a:t>Наука, теория</a:t>
            </a:r>
          </a:p>
          <a:p>
            <a:pPr lvl="1"/>
            <a:r>
              <a:rPr lang="ru-RU" dirty="0" smtClean="0"/>
              <a:t>Технологии</a:t>
            </a:r>
          </a:p>
          <a:p>
            <a:pPr lvl="2"/>
            <a:r>
              <a:rPr lang="ru-RU" dirty="0" smtClean="0"/>
              <a:t>Данные</a:t>
            </a:r>
          </a:p>
          <a:p>
            <a:pPr lvl="2"/>
            <a:r>
              <a:rPr lang="ru-RU" dirty="0" smtClean="0"/>
              <a:t>Аналитическая обработка</a:t>
            </a:r>
          </a:p>
          <a:p>
            <a:pPr lvl="1"/>
            <a:r>
              <a:rPr lang="ru-RU" dirty="0" smtClean="0"/>
              <a:t>Бизнес</a:t>
            </a:r>
          </a:p>
          <a:p>
            <a:pPr>
              <a:buNone/>
            </a:pPr>
            <a:r>
              <a:rPr lang="ru-RU" dirty="0" smtClean="0"/>
              <a:t>Во многих системах понятий ИАД – один из разделов «анализа данных» (ИАД≠АД)</a:t>
            </a:r>
          </a:p>
          <a:p>
            <a:pPr>
              <a:buNone/>
            </a:pPr>
            <a:r>
              <a:rPr lang="ru-RU" dirty="0" smtClean="0"/>
              <a:t>В некоторых публикациях ИАД – лишь область применения или фон для саморекламы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Сфера научных интересов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51845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теория распознавания, прогнозирования, машинного обучения (</a:t>
            </a:r>
            <a:r>
              <a:rPr lang="en-US" dirty="0" smtClean="0"/>
              <a:t>machine learning, pattern recognition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предварительная обработка (подготовка) исходной информации в задачах распознавания</a:t>
            </a:r>
            <a:r>
              <a:rPr lang="en-US" dirty="0" smtClean="0"/>
              <a:t> (preprocessing)</a:t>
            </a:r>
            <a:endParaRPr lang="ru-RU" dirty="0" smtClean="0"/>
          </a:p>
          <a:p>
            <a:r>
              <a:rPr lang="ru-RU" b="1" dirty="0" smtClean="0"/>
              <a:t>изучение понятия «сходства»</a:t>
            </a:r>
            <a:r>
              <a:rPr lang="ru-RU" dirty="0" smtClean="0"/>
              <a:t>, способы его эффективного представления и обработки</a:t>
            </a:r>
            <a:r>
              <a:rPr lang="en-US" dirty="0" smtClean="0"/>
              <a:t> (similarity, proximity)</a:t>
            </a:r>
            <a:endParaRPr lang="ru-RU" dirty="0" smtClean="0"/>
          </a:p>
          <a:p>
            <a:r>
              <a:rPr lang="ru-RU" dirty="0" smtClean="0"/>
              <a:t>метрические методы интеллектуального анализа данных</a:t>
            </a:r>
          </a:p>
          <a:p>
            <a:r>
              <a:rPr lang="ru-RU" b="1" dirty="0" smtClean="0"/>
              <a:t>анализ связей, анализ графов </a:t>
            </a:r>
            <a:r>
              <a:rPr lang="ru-RU" dirty="0" smtClean="0"/>
              <a:t>и сетевых структур (в частности, сетей управления)</a:t>
            </a:r>
            <a:r>
              <a:rPr lang="en-US" dirty="0" smtClean="0"/>
              <a:t> (link mining, relation mining</a:t>
            </a:r>
            <a:r>
              <a:rPr lang="ru-RU" dirty="0" smtClean="0"/>
              <a:t>, </a:t>
            </a:r>
            <a:r>
              <a:rPr lang="en-US" dirty="0" smtClean="0"/>
              <a:t>network analysis)</a:t>
            </a:r>
            <a:endParaRPr lang="ru-RU" dirty="0" smtClean="0"/>
          </a:p>
          <a:p>
            <a:r>
              <a:rPr lang="ru-RU" dirty="0" smtClean="0"/>
              <a:t>анализ развития сложных систем</a:t>
            </a:r>
          </a:p>
          <a:p>
            <a:r>
              <a:rPr lang="ru-RU" dirty="0" smtClean="0"/>
              <a:t>обработка и анализ слабоструктурированной (текстовой) информации</a:t>
            </a:r>
          </a:p>
          <a:p>
            <a:r>
              <a:rPr lang="ru-RU" b="1" dirty="0" smtClean="0"/>
              <a:t>методы визуализации информации: </a:t>
            </a:r>
            <a:r>
              <a:rPr lang="ru-RU" dirty="0" smtClean="0"/>
              <a:t>аналитические пространства, сети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Сфера технологических интересов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Технологии сбора, преобразования и хранения информации</a:t>
            </a:r>
          </a:p>
          <a:p>
            <a:pPr lvl="1"/>
            <a:r>
              <a:rPr lang="ru-RU" dirty="0" smtClean="0"/>
              <a:t>Консолидация данных</a:t>
            </a:r>
          </a:p>
          <a:p>
            <a:pPr lvl="1"/>
            <a:r>
              <a:rPr lang="ru-RU" dirty="0" smtClean="0"/>
              <a:t>Хранилища</a:t>
            </a:r>
          </a:p>
          <a:p>
            <a:pPr lvl="1"/>
            <a:r>
              <a:rPr lang="ru-RU" dirty="0" smtClean="0"/>
              <a:t>Оценка качества одного или группы хранилищ</a:t>
            </a:r>
          </a:p>
          <a:p>
            <a:r>
              <a:rPr lang="ru-RU" dirty="0" smtClean="0"/>
              <a:t>Технологии представления информации</a:t>
            </a:r>
          </a:p>
          <a:p>
            <a:pPr lvl="1"/>
            <a:r>
              <a:rPr lang="ru-RU" dirty="0" smtClean="0"/>
              <a:t>Системы отчетности</a:t>
            </a:r>
          </a:p>
          <a:p>
            <a:pPr lvl="1"/>
            <a:r>
              <a:rPr lang="ru-RU" dirty="0" smtClean="0"/>
              <a:t>Интерактивные информационные панели</a:t>
            </a:r>
          </a:p>
          <a:p>
            <a:pPr lvl="1"/>
            <a:r>
              <a:rPr lang="ru-RU" dirty="0" smtClean="0"/>
              <a:t>Оперативный анализ данных (</a:t>
            </a:r>
            <a:r>
              <a:rPr lang="en-US" dirty="0" smtClean="0"/>
              <a:t>OLAP)</a:t>
            </a:r>
          </a:p>
          <a:p>
            <a:r>
              <a:rPr lang="ru-RU" dirty="0" smtClean="0"/>
              <a:t>Системы интеллектуального анализа данных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Предметные области проектов</a:t>
            </a:r>
            <a:endParaRPr lang="ru-R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1196752"/>
            <a:ext cx="8424936" cy="54726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smtClean="0"/>
              <a:t>информационно-аналитическое обслуживание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smtClean="0"/>
              <a:t>поиск информации (по запросу, по контексту)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smtClean="0"/>
              <a:t>визуализация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</a:pPr>
            <a:r>
              <a:rPr lang="ru-RU" dirty="0" smtClean="0"/>
              <a:t>внедрение платформ </a:t>
            </a:r>
            <a:r>
              <a:rPr lang="en-US" dirty="0" smtClean="0"/>
              <a:t>OLAP </a:t>
            </a:r>
            <a:r>
              <a:rPr lang="ru-RU" dirty="0" smtClean="0"/>
              <a:t>и платформ регламентной отчетности, выполнение проектов на них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</a:pPr>
            <a:r>
              <a:rPr lang="ru-RU" dirty="0" smtClean="0"/>
              <a:t>внедрение аналитических платформ, проекты на них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err="1" smtClean="0"/>
              <a:t>наукометрия</a:t>
            </a:r>
            <a:r>
              <a:rPr lang="ru-RU" dirty="0" smtClean="0"/>
              <a:t>, </a:t>
            </a:r>
            <a:r>
              <a:rPr lang="ru-RU" dirty="0" err="1" smtClean="0"/>
              <a:t>вебометрия</a:t>
            </a:r>
            <a:endParaRPr lang="ru-RU" dirty="0" smtClean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smtClean="0"/>
              <a:t>социологические и маркетинговые исследования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smtClean="0"/>
              <a:t>обеспечение технологий производства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smtClean="0"/>
              <a:t>управление последовательностью обработки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smtClean="0"/>
              <a:t>обработка сверхбольших изображений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smtClean="0"/>
              <a:t>экономические и финансовые приложения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  <a:defRPr/>
            </a:pPr>
            <a:r>
              <a:rPr lang="ru-RU" dirty="0" err="1" smtClean="0"/>
              <a:t>дискурс-анализ</a:t>
            </a:r>
            <a:endParaRPr lang="ru-RU" dirty="0" smtClean="0"/>
          </a:p>
          <a:p>
            <a:pPr marL="342900" marR="0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ü"/>
              <a:tabLst/>
              <a:defRPr/>
            </a:pPr>
            <a:r>
              <a:rPr lang="ru-RU" dirty="0" smtClean="0"/>
              <a:t>анализ поведения</a:t>
            </a:r>
          </a:p>
          <a:p>
            <a:pPr marL="342900" marR="0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ü"/>
              <a:tabLst/>
              <a:defRPr/>
            </a:pPr>
            <a:r>
              <a:rPr lang="ru-RU" dirty="0" smtClean="0"/>
              <a:t>медицинские стандарты</a:t>
            </a:r>
          </a:p>
          <a:p>
            <a:pPr marL="342900" marR="0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ü"/>
              <a:tabLst/>
              <a:defRPr/>
            </a:pP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Контактная информация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936" y="2706290"/>
            <a:ext cx="5995392" cy="2090862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Арчил</a:t>
            </a:r>
            <a:r>
              <a:rPr lang="ru-RU" dirty="0" smtClean="0"/>
              <a:t> </a:t>
            </a:r>
            <a:r>
              <a:rPr lang="ru-RU" dirty="0" err="1" smtClean="0"/>
              <a:t>Ивериевич</a:t>
            </a:r>
            <a:r>
              <a:rPr lang="ru-RU" dirty="0" smtClean="0"/>
              <a:t> </a:t>
            </a:r>
            <a:r>
              <a:rPr lang="ru-RU" dirty="0" err="1" smtClean="0"/>
              <a:t>Майсурадзе</a:t>
            </a:r>
            <a:endParaRPr lang="ru-RU" dirty="0" smtClean="0"/>
          </a:p>
          <a:p>
            <a:r>
              <a:rPr lang="en-US" dirty="0" err="1" smtClean="0">
                <a:hlinkClick r:id="rId3"/>
              </a:rPr>
              <a:t>maysuradze@cs.msu.su</a:t>
            </a:r>
            <a:endParaRPr lang="en-US" dirty="0" smtClean="0"/>
          </a:p>
          <a:p>
            <a:r>
              <a:rPr lang="en-US" dirty="0" smtClean="0"/>
              <a:t>+7-916-585-12-09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курса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Цель курса – подготовить специалистов из разных предметных областей</a:t>
            </a:r>
          </a:p>
          <a:p>
            <a:pPr lvl="1"/>
            <a:r>
              <a:rPr lang="ru-RU" dirty="0" smtClean="0"/>
              <a:t>к сотрудничеству со специалистами по ИАД;</a:t>
            </a:r>
          </a:p>
          <a:p>
            <a:pPr lvl="1"/>
            <a:r>
              <a:rPr lang="ru-RU" dirty="0" smtClean="0"/>
              <a:t>к правильной интерпретации результатов;</a:t>
            </a:r>
          </a:p>
          <a:p>
            <a:pPr lvl="1"/>
            <a:r>
              <a:rPr lang="ru-RU" dirty="0" smtClean="0"/>
              <a:t>к участию в проектах по ИАД.</a:t>
            </a:r>
          </a:p>
          <a:p>
            <a:r>
              <a:rPr lang="ru-RU" dirty="0" smtClean="0"/>
              <a:t>Задачи </a:t>
            </a:r>
          </a:p>
          <a:p>
            <a:pPr lvl="1"/>
            <a:r>
              <a:rPr lang="ru-RU" dirty="0" smtClean="0"/>
              <a:t>познакомить с основными понятиями ИАД и их взаимосвязями;</a:t>
            </a:r>
          </a:p>
          <a:p>
            <a:pPr lvl="1"/>
            <a:r>
              <a:rPr lang="ru-RU" dirty="0" smtClean="0"/>
              <a:t>п</a:t>
            </a:r>
            <a:r>
              <a:rPr lang="ru-RU" smtClean="0"/>
              <a:t>родемонстрировать </a:t>
            </a:r>
            <a:r>
              <a:rPr lang="ru-RU" dirty="0" smtClean="0"/>
              <a:t>разные системы понятий в </a:t>
            </a:r>
            <a:r>
              <a:rPr lang="ru-RU" smtClean="0"/>
              <a:t>области ИАД;</a:t>
            </a:r>
            <a:endParaRPr lang="ru-RU" dirty="0" smtClean="0"/>
          </a:p>
          <a:p>
            <a:pPr lvl="1"/>
            <a:r>
              <a:rPr lang="ru-RU" dirty="0" smtClean="0"/>
              <a:t>познакомить с методологией работы в проектах по ИАД.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 курса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Представить слушателям последовательность задач из разных предметных областей.</a:t>
            </a:r>
          </a:p>
          <a:p>
            <a:r>
              <a:rPr lang="ru-RU" dirty="0" smtClean="0"/>
              <a:t>В этой последовательности будут возникать очередные понятия ИАД, важные для формулировки задач или их решения. Это развивает </a:t>
            </a:r>
            <a:r>
              <a:rPr lang="ru-RU" u="sng" dirty="0" smtClean="0"/>
              <a:t>методологию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этой последовательности будут возникать различные процедуры, которые уже автоматизированы. Это развивает </a:t>
            </a:r>
            <a:r>
              <a:rPr lang="ru-RU" u="sng" dirty="0" smtClean="0"/>
              <a:t>технологию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466</Words>
  <Application>Microsoft Office PowerPoint</Application>
  <PresentationFormat>Экран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Trek</vt:lpstr>
      <vt:lpstr>Знакомство со студентами</vt:lpstr>
      <vt:lpstr>Давайте познакомимся!</vt:lpstr>
      <vt:lpstr>Интеллектуальный анализ данных</vt:lpstr>
      <vt:lpstr>Сфера научных интересов</vt:lpstr>
      <vt:lpstr>Сфера технологических интересов</vt:lpstr>
      <vt:lpstr>Предметные области проектов</vt:lpstr>
      <vt:lpstr>Контактная информация</vt:lpstr>
      <vt:lpstr>Цели и задачи курса</vt:lpstr>
      <vt:lpstr>Методика курса</vt:lpstr>
      <vt:lpstr>Контроль знаний</vt:lpstr>
      <vt:lpstr>Практика</vt:lpstr>
    </vt:vector>
  </TitlesOfParts>
  <Company>Default,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 функций сходства к красоте информации</dc:title>
  <dc:creator>AIM</dc:creator>
  <cp:lastModifiedBy>UserAIM</cp:lastModifiedBy>
  <cp:revision>42</cp:revision>
  <dcterms:created xsi:type="dcterms:W3CDTF">2012-04-05T11:24:14Z</dcterms:created>
  <dcterms:modified xsi:type="dcterms:W3CDTF">2015-02-18T16:56:34Z</dcterms:modified>
</cp:coreProperties>
</file>